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5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k-SK" smtClean="0"/>
              <a:t>Kliknite sem a upravte štýl predlohy podnadpisov.</a:t>
            </a:r>
            <a:endParaRPr kumimoji="0" lang="en-US"/>
          </a:p>
        </p:txBody>
      </p:sp>
      <p:sp>
        <p:nvSpPr>
          <p:cNvPr id="28" name="Zástupný symbol dátumu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680FB0F-78FF-4F30-B921-06F5587145D5}" type="datetimeFigureOut">
              <a:rPr lang="sk-SK" smtClean="0"/>
              <a:pPr/>
              <a:t>30. 5. 2011</a:t>
            </a:fld>
            <a:endParaRPr lang="sk-SK"/>
          </a:p>
        </p:txBody>
      </p:sp>
      <p:sp>
        <p:nvSpPr>
          <p:cNvPr id="17" name="Zástupný symbol päty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sk-SK"/>
          </a:p>
        </p:txBody>
      </p:sp>
      <p:sp>
        <p:nvSpPr>
          <p:cNvPr id="10" name="Obdĺžni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ĺžni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ĺžni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ĺžni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ovná spojnic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ovná spojnic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Rovná spojnic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Rovná spojnic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Rovná spojnic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Rovná spojnic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ĺžni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á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á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á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čísla snímky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58355C7F-126C-4BB8-AF47-F1B081766C15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0FB0F-78FF-4F30-B921-06F5587145D5}" type="datetimeFigureOut">
              <a:rPr lang="sk-SK" smtClean="0"/>
              <a:pPr/>
              <a:t>30. 5. 2011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55C7F-126C-4BB8-AF47-F1B081766C15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0FB0F-78FF-4F30-B921-06F5587145D5}" type="datetimeFigureOut">
              <a:rPr lang="sk-SK" smtClean="0"/>
              <a:pPr/>
              <a:t>30. 5. 2011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55C7F-126C-4BB8-AF47-F1B081766C15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8" name="Zástupný symbol obsah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680FB0F-78FF-4F30-B921-06F5587145D5}" type="datetimeFigureOut">
              <a:rPr lang="sk-SK" smtClean="0"/>
              <a:pPr/>
              <a:t>30. 5. 2011</a:t>
            </a:fld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8355C7F-126C-4BB8-AF47-F1B081766C15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10" name="Zástupný symbol päty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lavička sekci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680FB0F-78FF-4F30-B921-06F5587145D5}" type="datetimeFigureOut">
              <a:rPr lang="sk-SK" smtClean="0"/>
              <a:pPr/>
              <a:t>30. 5. 2011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sk-SK"/>
          </a:p>
        </p:txBody>
      </p:sp>
      <p:sp>
        <p:nvSpPr>
          <p:cNvPr id="9" name="Obdĺžni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ĺžni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ĺžni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ĺžni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ovná spojnica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ovná spojnic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Rovná spojnica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Rovná spojnic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Rovná spojnic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ĺžni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á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á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á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Rovná spojnica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58355C7F-126C-4BB8-AF47-F1B081766C15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0FB0F-78FF-4F30-B921-06F5587145D5}" type="datetimeFigureOut">
              <a:rPr lang="sk-SK" smtClean="0"/>
              <a:pPr/>
              <a:t>30. 5. 2011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55C7F-126C-4BB8-AF47-F1B081766C15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9" name="Zástupný symbol obsah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11" name="Zástupný symbol obsah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0FB0F-78FF-4F30-B921-06F5587145D5}" type="datetimeFigureOut">
              <a:rPr lang="sk-SK" smtClean="0"/>
              <a:pPr/>
              <a:t>30. 5. 2011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55C7F-126C-4BB8-AF47-F1B081766C15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11" name="Zástupný symbol obsah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13" name="Zástupný symbol obsah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12" name="Zástupný symbol textu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14" name="Zástupný symbol textu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6" name="Zástupný symbol dátumu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680FB0F-78FF-4F30-B921-06F5587145D5}" type="datetimeFigureOut">
              <a:rPr lang="sk-SK" smtClean="0"/>
              <a:pPr/>
              <a:t>30. 5. 2011</a:t>
            </a:fld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8355C7F-126C-4BB8-AF47-F1B081766C15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0FB0F-78FF-4F30-B921-06F5587145D5}" type="datetimeFigureOut">
              <a:rPr lang="sk-SK" smtClean="0"/>
              <a:pPr/>
              <a:t>30. 5. 2011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55C7F-126C-4BB8-AF47-F1B081766C15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popiso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vná spojnic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8" name="Rovná spojnic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Rovná spojnica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Rovná spojnic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ĺžni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ovná spojnic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obsah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21" name="Zástupný symbol dátumu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680FB0F-78FF-4F30-B921-06F5587145D5}" type="datetimeFigureOut">
              <a:rPr lang="sk-SK" smtClean="0"/>
              <a:pPr/>
              <a:t>30. 5. 2011</a:t>
            </a:fld>
            <a:endParaRPr lang="sk-SK"/>
          </a:p>
        </p:txBody>
      </p:sp>
      <p:sp>
        <p:nvSpPr>
          <p:cNvPr id="22" name="Zástupný symbol čísla snímky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8355C7F-126C-4BB8-AF47-F1B081766C15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23" name="Zástupný symbol päty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sk-S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vná spojnic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sk-SK" smtClean="0"/>
              <a:t>Ak chcete pridať obrázok, kliknite na ikonu</a:t>
            </a:r>
            <a:endParaRPr kumimoji="0" lang="en-US" dirty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10" name="Rovná spojnic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ĺžni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ovná spojnic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Rovná spojnic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Rovná spojnica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dátumu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680FB0F-78FF-4F30-B921-06F5587145D5}" type="datetimeFigureOut">
              <a:rPr lang="sk-SK" smtClean="0"/>
              <a:pPr/>
              <a:t>30. 5. 2011</a:t>
            </a:fld>
            <a:endParaRPr lang="sk-SK"/>
          </a:p>
        </p:txBody>
      </p:sp>
      <p:sp>
        <p:nvSpPr>
          <p:cNvPr id="18" name="Zástupný symbol čísla snímky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8355C7F-126C-4BB8-AF47-F1B081766C15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21" name="Zástupný symbol päty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vná spojnic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nadpisu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13" name="Zástupný symbol textu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  <a:p>
            <a:pPr lvl="1" eaLnBrk="1" latinLnBrk="0" hangingPunct="1"/>
            <a:r>
              <a:rPr kumimoji="0" lang="sk-SK" smtClean="0"/>
              <a:t>Druhá úroveň</a:t>
            </a:r>
          </a:p>
          <a:p>
            <a:pPr lvl="2" eaLnBrk="1" latinLnBrk="0" hangingPunct="1"/>
            <a:r>
              <a:rPr kumimoji="0" lang="sk-SK" smtClean="0"/>
              <a:t>Tretia úroveň</a:t>
            </a:r>
          </a:p>
          <a:p>
            <a:pPr lvl="3" eaLnBrk="1" latinLnBrk="0" hangingPunct="1"/>
            <a:r>
              <a:rPr kumimoji="0" lang="sk-SK" smtClean="0"/>
              <a:t>Štvrtá úroveň</a:t>
            </a:r>
          </a:p>
          <a:p>
            <a:pPr lvl="4" eaLnBrk="1" latinLnBrk="0" hangingPunct="1"/>
            <a:r>
              <a:rPr kumimoji="0" lang="sk-SK" smtClean="0"/>
              <a:t>Piata úroveň</a:t>
            </a:r>
            <a:endParaRPr kumimoji="0" lang="en-US"/>
          </a:p>
        </p:txBody>
      </p:sp>
      <p:sp>
        <p:nvSpPr>
          <p:cNvPr id="14" name="Zástupný symbol dátumu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680FB0F-78FF-4F30-B921-06F5587145D5}" type="datetimeFigureOut">
              <a:rPr lang="sk-SK" smtClean="0"/>
              <a:pPr/>
              <a:t>30. 5. 2011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sk-SK"/>
          </a:p>
        </p:txBody>
      </p:sp>
      <p:sp>
        <p:nvSpPr>
          <p:cNvPr id="7" name="Rovná spojnic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Rovná spojnic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ĺžni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ovná spojnic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čísla snímky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8355C7F-126C-4BB8-AF47-F1B081766C15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ĺžnik 3"/>
          <p:cNvSpPr/>
          <p:nvPr/>
        </p:nvSpPr>
        <p:spPr>
          <a:xfrm>
            <a:off x="1691679" y="1124744"/>
            <a:ext cx="7056785" cy="452431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sk-SK" sz="7200" b="1" dirty="0" smtClean="0">
                <a:ln w="18000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Atómové elektrárne </a:t>
            </a:r>
            <a:r>
              <a:rPr lang="sk-SK" sz="7200" b="1" dirty="0" err="1" smtClean="0">
                <a:ln w="18000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Mochovce</a:t>
            </a:r>
            <a:endParaRPr lang="sk-SK" sz="7200" b="1" dirty="0" smtClean="0">
              <a:ln w="18000">
                <a:solidFill>
                  <a:schemeClr val="accent4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1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 algn="ctr"/>
            <a:r>
              <a:rPr lang="sk-SK" sz="7200" b="1" dirty="0" smtClean="0">
                <a:ln w="18000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(EMO)</a:t>
            </a:r>
            <a:endParaRPr lang="sk-SK" sz="7200" b="1" dirty="0">
              <a:ln w="18000">
                <a:solidFill>
                  <a:schemeClr val="accent4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1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Zástupný symbol obrázka 5" descr="jadrova_elektraren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l="16250" r="16250"/>
          <a:stretch>
            <a:fillRect/>
          </a:stretch>
        </p:blipFill>
        <p:spPr/>
      </p:pic>
      <p:sp>
        <p:nvSpPr>
          <p:cNvPr id="3" name="Zástupný symbol obsahu 2"/>
          <p:cNvSpPr>
            <a:spLocks noGrp="1"/>
          </p:cNvSpPr>
          <p:nvPr>
            <p:ph type="body" sz="half" idx="2"/>
          </p:nvPr>
        </p:nvSpPr>
        <p:spPr>
          <a:xfrm>
            <a:off x="6372200" y="1124744"/>
            <a:ext cx="2160240" cy="4536503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sk-SK" sz="1600" dirty="0" smtClean="0">
                <a:ln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  <a:solidFill>
                  <a:schemeClr val="accent1"/>
                </a:solidFill>
              </a:rPr>
              <a:t>Atómové elektrárne </a:t>
            </a:r>
            <a:r>
              <a:rPr lang="sk-SK" sz="1600" dirty="0" err="1" smtClean="0">
                <a:ln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  <a:solidFill>
                  <a:schemeClr val="accent1"/>
                </a:solidFill>
              </a:rPr>
              <a:t>Mochovce</a:t>
            </a:r>
            <a:r>
              <a:rPr lang="sk-SK" sz="1600" dirty="0" smtClean="0">
                <a:ln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  <a:solidFill>
                  <a:schemeClr val="accent1"/>
                </a:solidFill>
              </a:rPr>
              <a:t> (EMO)</a:t>
            </a:r>
          </a:p>
          <a:p>
            <a:pPr algn="ctr">
              <a:buNone/>
            </a:pPr>
            <a:r>
              <a:rPr lang="sk-SK" sz="1600" dirty="0" smtClean="0"/>
              <a:t>sú jadrové elektrárne, ktoré ležia na mieste rovnomennej bývalej obce </a:t>
            </a:r>
            <a:r>
              <a:rPr lang="sk-SK" sz="1600" dirty="0" err="1" smtClean="0"/>
              <a:t>Mochovce</a:t>
            </a:r>
            <a:r>
              <a:rPr lang="sk-SK" sz="1600" dirty="0" smtClean="0"/>
              <a:t> medzi mestami Nitra a Levice.</a:t>
            </a:r>
          </a:p>
          <a:p>
            <a:pPr algn="ctr">
              <a:buNone/>
            </a:pPr>
            <a:r>
              <a:rPr lang="sk-SK" sz="1600" dirty="0" smtClean="0"/>
              <a:t>Elektrárne prevádzkujú dva jadrové </a:t>
            </a:r>
            <a:r>
              <a:rPr lang="sk-SK" sz="1600" dirty="0" err="1" smtClean="0"/>
              <a:t>tlakovodné</a:t>
            </a:r>
            <a:r>
              <a:rPr lang="sk-SK" sz="1600" dirty="0" smtClean="0"/>
              <a:t> reaktory sovietskeho typu VVER 440/213, ale v lokalite sú ešte ďalšie dva rozostavané bloky rovnakého typu.</a:t>
            </a:r>
          </a:p>
          <a:p>
            <a:pPr algn="ctr">
              <a:buNone/>
            </a:pPr>
            <a:r>
              <a:rPr lang="sk-SK" dirty="0" smtClean="0"/>
              <a:t/>
            </a:r>
            <a:br>
              <a:rPr lang="sk-SK" dirty="0" smtClean="0"/>
            </a:br>
            <a:r>
              <a:rPr lang="sk-SK" dirty="0" smtClean="0"/>
              <a:t/>
            </a:r>
            <a:br>
              <a:rPr lang="sk-SK" dirty="0" smtClean="0"/>
            </a:b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sz="quarter" idx="1"/>
          </p:nvPr>
        </p:nvSpPr>
        <p:spPr>
          <a:xfrm>
            <a:off x="323528" y="332656"/>
            <a:ext cx="8136904" cy="6336704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sk-SK" sz="5100" dirty="0" smtClean="0">
                <a:ln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  <a:solidFill>
                  <a:schemeClr val="accent1"/>
                </a:solidFill>
              </a:rPr>
              <a:t>Výhody jadrovej energie: </a:t>
            </a:r>
          </a:p>
          <a:p>
            <a:pPr>
              <a:buNone/>
            </a:pPr>
            <a:r>
              <a:rPr lang="sk-SK" sz="4500" i="1" dirty="0" smtClean="0"/>
              <a:t/>
            </a:r>
            <a:br>
              <a:rPr lang="sk-SK" sz="4500" i="1" dirty="0" smtClean="0"/>
            </a:br>
            <a:r>
              <a:rPr lang="sk-SK" sz="4500" i="1" dirty="0" smtClean="0"/>
              <a:t>• nespotrebúva míňajúce sa zásoby fosílnych palív </a:t>
            </a:r>
            <a:br>
              <a:rPr lang="sk-SK" sz="4500" i="1" dirty="0" smtClean="0"/>
            </a:br>
            <a:r>
              <a:rPr lang="sk-SK" sz="4500" i="1" dirty="0" smtClean="0"/>
              <a:t>• použité palivo je po prepracovaní (čiastočne) možné znova použiť, </a:t>
            </a:r>
            <a:br>
              <a:rPr lang="sk-SK" sz="4500" i="1" dirty="0" smtClean="0"/>
            </a:br>
            <a:r>
              <a:rPr lang="sk-SK" sz="4500" i="1" dirty="0" smtClean="0"/>
              <a:t>• produkuje málo odpadov, ktoré vieme dostatočne spracovať a bezpečne uložiť, </a:t>
            </a:r>
            <a:br>
              <a:rPr lang="sk-SK" sz="4500" i="1" dirty="0" smtClean="0"/>
            </a:br>
            <a:r>
              <a:rPr lang="sk-SK" sz="4500" i="1" dirty="0" smtClean="0"/>
              <a:t>• zaberá malú plochu územia v porovnaní s inými producentmi energie, </a:t>
            </a:r>
            <a:br>
              <a:rPr lang="sk-SK" sz="4500" i="1" dirty="0" smtClean="0"/>
            </a:br>
            <a:r>
              <a:rPr lang="sk-SK" sz="4500" i="1" dirty="0" smtClean="0"/>
              <a:t>• má minimálny negatívny vplyv na životné prostredie, </a:t>
            </a:r>
            <a:br>
              <a:rPr lang="sk-SK" sz="4500" i="1" dirty="0" smtClean="0"/>
            </a:br>
            <a:r>
              <a:rPr lang="sk-SK" sz="4500" i="1" dirty="0" smtClean="0"/>
              <a:t>• nespôsobuje kyslé dažde, nezaťažuje produkciou skleníkových plynov, neprodukuje oxidy dusíka a nespotrebováva kyslík, </a:t>
            </a:r>
            <a:br>
              <a:rPr lang="sk-SK" sz="4500" i="1" dirty="0" smtClean="0"/>
            </a:br>
            <a:r>
              <a:rPr lang="sk-SK" sz="4500" i="1" dirty="0" smtClean="0"/>
              <a:t>• dokáže cenou konkurovať dokonca aj vodnej energii (pokiaľ je jej ročné využitie aspoň 4 500 hodín), </a:t>
            </a:r>
            <a:br>
              <a:rPr lang="sk-SK" sz="4500" i="1" dirty="0" smtClean="0"/>
            </a:br>
            <a:r>
              <a:rPr lang="sk-SK" sz="4500" i="1" dirty="0" smtClean="0"/>
              <a:t>• ak sa optimálne dočerpá životnosť elektrárne, jej ekonomické výhody sú ešte výraznejšie, </a:t>
            </a:r>
            <a:br>
              <a:rPr lang="sk-SK" sz="4500" i="1" dirty="0" smtClean="0"/>
            </a:br>
            <a:r>
              <a:rPr lang="sk-SK" sz="4500" i="1" dirty="0" smtClean="0"/>
              <a:t>• ekonomické výhody nie sú ovplyvniteľné výkyvmi trhu a pohybom cien, </a:t>
            </a:r>
            <a:br>
              <a:rPr lang="sk-SK" sz="4500" i="1" dirty="0" smtClean="0"/>
            </a:br>
            <a:r>
              <a:rPr lang="sk-SK" sz="4500" i="1" dirty="0" smtClean="0"/>
              <a:t>• ceny jadrového paliva sú dlhodobo stabilné a nízke (z nášho pohľadu nevyčerpateľné), </a:t>
            </a:r>
            <a:br>
              <a:rPr lang="sk-SK" sz="4500" i="1" dirty="0" smtClean="0"/>
            </a:br>
            <a:r>
              <a:rPr lang="sk-SK" sz="4500" i="1" dirty="0" smtClean="0"/>
              <a:t>• dosahuje veľmi nízke premenlivé náklady, </a:t>
            </a:r>
            <a:br>
              <a:rPr lang="sk-SK" sz="4500" i="1" dirty="0" smtClean="0"/>
            </a:br>
            <a:r>
              <a:rPr lang="sk-SK" sz="4500" i="1" dirty="0" smtClean="0"/>
              <a:t>• strategické zásoby paliva je možné zriadiť za cenu, ktorá je v násobkoch nižšia ako strategická zásoba v uhlí alebo plyne, </a:t>
            </a:r>
            <a:br>
              <a:rPr lang="sk-SK" sz="4500" i="1" dirty="0" smtClean="0"/>
            </a:br>
            <a:r>
              <a:rPr lang="sk-SK" sz="4500" i="1" dirty="0" smtClean="0"/>
              <a:t>• rieši energetický problém krajín, ktoré majú nedostatok energetických surovín. </a:t>
            </a:r>
            <a:r>
              <a:rPr lang="sk-SK" sz="2900" i="1" dirty="0" smtClean="0"/>
              <a:t/>
            </a:r>
            <a:br>
              <a:rPr lang="sk-SK" sz="2900" i="1" dirty="0" smtClean="0"/>
            </a:br>
            <a:r>
              <a:rPr lang="sk-SK" sz="2900" dirty="0" smtClean="0"/>
              <a:t/>
            </a:r>
            <a:br>
              <a:rPr lang="sk-SK" sz="2900" dirty="0" smtClean="0"/>
            </a:br>
            <a:endParaRPr lang="sk-SK" sz="2900" dirty="0" smtClean="0"/>
          </a:p>
          <a:p>
            <a:pPr>
              <a:buNone/>
            </a:pP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8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1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>
          <a:xfrm>
            <a:off x="457200" y="476672"/>
            <a:ext cx="7467600" cy="599728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sk-SK" sz="2800" dirty="0" smtClean="0">
                <a:ln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  <a:solidFill>
                  <a:schemeClr val="accent1"/>
                </a:solidFill>
              </a:rPr>
              <a:t>    Nevýhody jadrovej energie: </a:t>
            </a:r>
          </a:p>
          <a:p>
            <a:pPr>
              <a:buNone/>
            </a:pPr>
            <a:r>
              <a:rPr lang="sk-SK" dirty="0" smtClean="0"/>
              <a:t/>
            </a:r>
            <a:br>
              <a:rPr lang="sk-SK" dirty="0" smtClean="0"/>
            </a:br>
            <a:r>
              <a:rPr lang="sk-SK" i="1" dirty="0" smtClean="0"/>
              <a:t>• vysoké investičné náklady na stavbu jadrových elektrární, </a:t>
            </a:r>
            <a:br>
              <a:rPr lang="sk-SK" i="1" dirty="0" smtClean="0"/>
            </a:br>
            <a:r>
              <a:rPr lang="sk-SK" i="1" dirty="0" smtClean="0"/>
              <a:t>• vyhorené palivo a ostatný materiál použitý v jadrovej elektrárni zostáva dlhodobo rádioaktívny (trvá pre nás veľmi veľa rokov, kým sa ich rádioaktivita zníži na prirodzenú úroveň) – úplne spoľahlivá izolácia odpadov na tak dlhú dobu je technicky nedosiahnuteľná, </a:t>
            </a:r>
            <a:br>
              <a:rPr lang="sk-SK" i="1" dirty="0" smtClean="0"/>
            </a:br>
            <a:r>
              <a:rPr lang="sk-SK" i="1" dirty="0" smtClean="0"/>
              <a:t>• legislatívna sústava a negatívny postoj časti verejnosti vo vyspelých priemyselných krajinách neúmerne predlžujú dobu udelenia licencie a vytvárajú riziko zvyšovania nákladov pre investorov. </a:t>
            </a:r>
            <a:br>
              <a:rPr lang="sk-SK" i="1" dirty="0" smtClean="0"/>
            </a:br>
            <a:r>
              <a:rPr lang="sk-SK" dirty="0" smtClean="0"/>
              <a:t/>
            </a:r>
            <a:br>
              <a:rPr lang="sk-SK" dirty="0" smtClean="0"/>
            </a:br>
            <a:endParaRPr lang="sk-SK" dirty="0" smtClean="0"/>
          </a:p>
          <a:p>
            <a:pPr>
              <a:buNone/>
            </a:pP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Zástupný symbol obsahu 3" descr="radiacia.gif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323528" y="1412776"/>
            <a:ext cx="7704855" cy="4866224"/>
          </a:xfrm>
        </p:spPr>
      </p:pic>
      <p:sp>
        <p:nvSpPr>
          <p:cNvPr id="5" name="Obdĺžnik 4"/>
          <p:cNvSpPr/>
          <p:nvPr/>
        </p:nvSpPr>
        <p:spPr>
          <a:xfrm>
            <a:off x="1547664" y="548680"/>
            <a:ext cx="6012160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sk-SK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Zloženie reaktora</a:t>
            </a:r>
            <a:endParaRPr lang="sk-SK" sz="2800" b="1" cap="all" spc="0" dirty="0">
              <a:ln w="9000" cmpd="sng">
                <a:solidFill>
                  <a:schemeClr val="accent4">
                    <a:lumMod val="60000"/>
                    <a:lumOff val="40000"/>
                  </a:schemeClr>
                </a:solidFill>
                <a:prstDash val="solid"/>
              </a:ln>
              <a:solidFill>
                <a:schemeClr val="accent1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7500" lnSpcReduction="10000"/>
          </a:bodyPr>
          <a:lstStyle/>
          <a:p>
            <a:pPr>
              <a:buNone/>
            </a:pPr>
            <a:endParaRPr lang="sk-SK" b="1" dirty="0" smtClean="0"/>
          </a:p>
          <a:p>
            <a:r>
              <a:rPr lang="sk-SK" dirty="0" smtClean="0"/>
              <a:t>2 bloky JE </a:t>
            </a:r>
            <a:r>
              <a:rPr lang="sk-SK" dirty="0" err="1" smtClean="0"/>
              <a:t>Mochovce</a:t>
            </a:r>
            <a:r>
              <a:rPr lang="sk-SK" dirty="0" smtClean="0"/>
              <a:t> ročne ušetria približne 1 mil. t čierneho uhlia, 600 mil. m3 zemného plynu alebo 100 mil. l ropy.</a:t>
            </a:r>
          </a:p>
          <a:p>
            <a:r>
              <a:rPr lang="sk-SK" dirty="0" smtClean="0"/>
              <a:t>náklady na palivo predstavujú asi 7% z prevádzkových nákladov na výrobu elektrickej energie v JE </a:t>
            </a:r>
            <a:r>
              <a:rPr lang="sk-SK" dirty="0" err="1" smtClean="0"/>
              <a:t>Mochovce</a:t>
            </a:r>
            <a:r>
              <a:rPr lang="sk-SK" dirty="0" smtClean="0"/>
              <a:t>.</a:t>
            </a:r>
          </a:p>
          <a:p>
            <a:r>
              <a:rPr lang="sk-SK" dirty="0" smtClean="0"/>
              <a:t>v jadrovej elektrárni sa využijú asi len 3% energie palivových článkov a preto je vyhorené palivo stále bohatým zdrojom energie</a:t>
            </a:r>
          </a:p>
          <a:p>
            <a:r>
              <a:rPr lang="sk-SK" dirty="0" smtClean="0"/>
              <a:t>urán vznikol v </a:t>
            </a:r>
            <a:r>
              <a:rPr lang="sk-SK" dirty="0" err="1" smtClean="0"/>
              <a:t>supernovách</a:t>
            </a:r>
            <a:r>
              <a:rPr lang="sk-SK" dirty="0" smtClean="0"/>
              <a:t> asi pred 6,6 mld. rokov?</a:t>
            </a:r>
          </a:p>
          <a:p>
            <a:r>
              <a:rPr lang="sk-SK" dirty="0" smtClean="0"/>
              <a:t>urán je 18,7 krát hustejší ako voda?</a:t>
            </a:r>
          </a:p>
          <a:p>
            <a:pPr>
              <a:buNone/>
            </a:pPr>
            <a:endParaRPr lang="sk-SK" dirty="0"/>
          </a:p>
        </p:txBody>
      </p:sp>
      <p:sp>
        <p:nvSpPr>
          <p:cNvPr id="6" name="Obdĺžnik 5"/>
          <p:cNvSpPr/>
          <p:nvPr/>
        </p:nvSpPr>
        <p:spPr>
          <a:xfrm>
            <a:off x="564946" y="548680"/>
            <a:ext cx="425629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k-SK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Viete, že</a:t>
            </a:r>
            <a:r>
              <a:rPr lang="sk-SK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...</a:t>
            </a:r>
            <a:endParaRPr lang="sk-SK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ĺžnik 4"/>
          <p:cNvSpPr/>
          <p:nvPr/>
        </p:nvSpPr>
        <p:spPr>
          <a:xfrm>
            <a:off x="323528" y="260648"/>
            <a:ext cx="823655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k-SK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Ďakujem za pozornosť</a:t>
            </a:r>
            <a:endParaRPr lang="sk-SK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6" name="Obdĺžnik 5"/>
          <p:cNvSpPr/>
          <p:nvPr/>
        </p:nvSpPr>
        <p:spPr>
          <a:xfrm>
            <a:off x="3563888" y="5805264"/>
            <a:ext cx="442621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k-SK" sz="2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Nikola </a:t>
            </a:r>
            <a:r>
              <a:rPr lang="sk-SK" sz="28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Hrnčárová</a:t>
            </a:r>
            <a:r>
              <a:rPr lang="sk-SK" sz="2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IX.A</a:t>
            </a:r>
            <a:endParaRPr lang="sk-SK" sz="28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333  E" pathEditMode="relative" ptsTypes="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áda">
  <a:themeElements>
    <a:clrScheme name="Nadšeni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Arkád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rkád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136</TotalTime>
  <Words>159</Words>
  <Application>Microsoft Office PowerPoint</Application>
  <PresentationFormat>Prezentácia na obrazovke (4:3)</PresentationFormat>
  <Paragraphs>20</Paragraphs>
  <Slides>7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7</vt:i4>
      </vt:variant>
    </vt:vector>
  </HeadingPairs>
  <TitlesOfParts>
    <vt:vector size="8" baseType="lpstr">
      <vt:lpstr>Arkáda</vt:lpstr>
      <vt:lpstr>Snímka 1</vt:lpstr>
      <vt:lpstr>Snímka 2</vt:lpstr>
      <vt:lpstr>Snímka 3</vt:lpstr>
      <vt:lpstr>Snímka 4</vt:lpstr>
      <vt:lpstr>Snímka 5</vt:lpstr>
      <vt:lpstr>Snímka 6</vt:lpstr>
      <vt:lpstr>Snímka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Nikolka</dc:creator>
  <cp:lastModifiedBy>Nikolka</cp:lastModifiedBy>
  <cp:revision>14</cp:revision>
  <dcterms:created xsi:type="dcterms:W3CDTF">2011-05-22T06:27:21Z</dcterms:created>
  <dcterms:modified xsi:type="dcterms:W3CDTF">2011-05-30T17:34:47Z</dcterms:modified>
</cp:coreProperties>
</file>